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ABeeZee" panose="020B0604020202020204" charset="0"/>
      <p:regular r:id="rId25"/>
      <p:italic r:id="rId26"/>
    </p:embeddedFont>
    <p:embeddedFont>
      <p:font typeface="Amaranth" panose="020B0604020202020204" charset="0"/>
      <p:regular r:id="rId27"/>
      <p:bold r:id="rId28"/>
      <p:italic r:id="rId29"/>
      <p:boldItalic r:id="rId30"/>
    </p:embeddedFont>
    <p:embeddedFont>
      <p:font typeface="Comic Sans MS" panose="030F0702030302020204" pitchFamily="66"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ef57c1afe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ef57c1afe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ef57c1afee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ef57c1afe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ef57c1afee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ef57c1afe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eedec660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eedec660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caa65918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caa65918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ef57c1afee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ef57c1afe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f57c1afee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f57c1afee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f57c1afe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ef57c1afe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ef57c1afee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ef57c1afe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ef57c1afe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ef57c1afe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fe38f706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fe38f706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ef57c1afe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ef57c1afe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ef57c1afe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ef57c1afe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edec660c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edec660c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ecaa6591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ecaa6591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caa659182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caa659182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caa659182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ecaa659182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ef57c1afe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ef57c1afe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ecaa659182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ecaa659182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ef57c1afe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ef57c1afe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ecaa659182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ecaa659182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h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hyperlink" Target="https://youtu.be/MPpVC5rUaFA?si=SUrZQQxwNUxHpNP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hr.wikipedia.org/wiki/14._rujna"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01450"/>
            <a:ext cx="8520600" cy="738600"/>
          </a:xfrm>
          <a:prstGeom prst="rect">
            <a:avLst/>
          </a:prstGeom>
          <a:solidFill>
            <a:srgbClr val="F3F3F3"/>
          </a:solidFill>
          <a:ln w="9525" cap="flat" cmpd="sng">
            <a:solidFill>
              <a:schemeClr val="lt2"/>
            </a:solidFill>
            <a:prstDash val="solid"/>
            <a:round/>
            <a:headEnd type="none" w="sm" len="sm"/>
            <a:tailEnd type="none" w="sm" len="sm"/>
          </a:ln>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hr">
                <a:solidFill>
                  <a:srgbClr val="FF9900"/>
                </a:solidFill>
              </a:rPr>
              <a:t>UZVIŠENJE SVETOG KRIŽA</a:t>
            </a:r>
            <a:endParaRPr>
              <a:solidFill>
                <a:srgbClr val="FF9900"/>
              </a:solidFill>
            </a:endParaRPr>
          </a:p>
        </p:txBody>
      </p:sp>
      <p:sp>
        <p:nvSpPr>
          <p:cNvPr id="55" name="Google Shape;55;p13"/>
          <p:cNvSpPr txBox="1">
            <a:spLocks noGrp="1"/>
          </p:cNvSpPr>
          <p:nvPr>
            <p:ph type="subTitle" idx="1"/>
          </p:nvPr>
        </p:nvSpPr>
        <p:spPr>
          <a:xfrm>
            <a:off x="446000" y="423387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hr">
                <a:solidFill>
                  <a:schemeClr val="lt1"/>
                </a:solidFill>
              </a:rPr>
              <a:t>OŠ SVETI KRIŽ ZAČRETJE</a:t>
            </a:r>
            <a:endParaRPr>
              <a:solidFill>
                <a:schemeClr val="lt1"/>
              </a:solidFill>
            </a:endParaRPr>
          </a:p>
          <a:p>
            <a:pPr marL="0" lvl="0" indent="0" algn="ctr" rtl="0">
              <a:spcBef>
                <a:spcPts val="0"/>
              </a:spcBef>
              <a:spcAft>
                <a:spcPts val="0"/>
              </a:spcAft>
              <a:buNone/>
            </a:pPr>
            <a:r>
              <a:rPr lang="hr">
                <a:solidFill>
                  <a:schemeClr val="lt1"/>
                </a:solidFill>
              </a:rPr>
              <a:t>14. RUJNA 2024.</a:t>
            </a:r>
            <a:endParaRPr>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spd="slow" p14:dur="24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2"/>
          <p:cNvPicPr preferRelativeResize="0"/>
          <p:nvPr/>
        </p:nvPicPr>
        <p:blipFill>
          <a:blip r:embed="rId3">
            <a:alphaModFix/>
          </a:blip>
          <a:stretch>
            <a:fillRect/>
          </a:stretch>
        </p:blipFill>
        <p:spPr>
          <a:xfrm>
            <a:off x="-12" y="0"/>
            <a:ext cx="3857626" cy="5143501"/>
          </a:xfrm>
          <a:prstGeom prst="rect">
            <a:avLst/>
          </a:prstGeom>
          <a:noFill/>
          <a:ln>
            <a:noFill/>
          </a:ln>
        </p:spPr>
      </p:pic>
      <p:pic>
        <p:nvPicPr>
          <p:cNvPr id="114" name="Google Shape;114;p22"/>
          <p:cNvPicPr preferRelativeResize="0"/>
          <p:nvPr/>
        </p:nvPicPr>
        <p:blipFill>
          <a:blip r:embed="rId4">
            <a:alphaModFix/>
          </a:blip>
          <a:stretch>
            <a:fillRect/>
          </a:stretch>
        </p:blipFill>
        <p:spPr>
          <a:xfrm>
            <a:off x="5464692" y="0"/>
            <a:ext cx="3679307"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3"/>
          <p:cNvPicPr preferRelativeResize="0"/>
          <p:nvPr/>
        </p:nvPicPr>
        <p:blipFill>
          <a:blip r:embed="rId3">
            <a:alphaModFix/>
          </a:blip>
          <a:stretch>
            <a:fillRect/>
          </a:stretch>
        </p:blipFill>
        <p:spPr>
          <a:xfrm>
            <a:off x="-12" y="0"/>
            <a:ext cx="3857626" cy="5143501"/>
          </a:xfrm>
          <a:prstGeom prst="rect">
            <a:avLst/>
          </a:prstGeom>
          <a:noFill/>
          <a:ln>
            <a:noFill/>
          </a:ln>
        </p:spPr>
      </p:pic>
      <p:pic>
        <p:nvPicPr>
          <p:cNvPr id="120" name="Google Shape;120;p23"/>
          <p:cNvPicPr preferRelativeResize="0"/>
          <p:nvPr/>
        </p:nvPicPr>
        <p:blipFill>
          <a:blip r:embed="rId4">
            <a:alphaModFix/>
          </a:blip>
          <a:stretch>
            <a:fillRect/>
          </a:stretch>
        </p:blipFill>
        <p:spPr>
          <a:xfrm>
            <a:off x="5380175" y="0"/>
            <a:ext cx="3763826" cy="5018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2752437" y="0"/>
            <a:ext cx="3639127"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311700" y="1330650"/>
            <a:ext cx="8520600" cy="1241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hr">
                <a:latin typeface="Comic Sans MS"/>
                <a:ea typeface="Comic Sans MS"/>
                <a:cs typeface="Comic Sans MS"/>
                <a:sym typeface="Comic Sans MS"/>
              </a:rPr>
              <a:t>Na sredinu bilježnice napiši riječ križ i napravi mentalnu mapu sa riječima koje te podsjećaju na tu riječ:</a:t>
            </a:r>
            <a:endParaRPr>
              <a:latin typeface="Comic Sans MS"/>
              <a:ea typeface="Comic Sans MS"/>
              <a:cs typeface="Comic Sans MS"/>
              <a:sym typeface="Comic Sans MS"/>
            </a:endParaRPr>
          </a:p>
        </p:txBody>
      </p:sp>
      <p:sp>
        <p:nvSpPr>
          <p:cNvPr id="131" name="Google Shape;131;p25"/>
          <p:cNvSpPr txBox="1">
            <a:spLocks noGrp="1"/>
          </p:cNvSpPr>
          <p:nvPr>
            <p:ph type="body" idx="1"/>
          </p:nvPr>
        </p:nvSpPr>
        <p:spPr>
          <a:xfrm>
            <a:off x="311700" y="2758475"/>
            <a:ext cx="8520600" cy="14664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hr" sz="8000">
                <a:latin typeface="Comic Sans MS"/>
                <a:ea typeface="Comic Sans MS"/>
                <a:cs typeface="Comic Sans MS"/>
                <a:sym typeface="Comic Sans MS"/>
              </a:rPr>
              <a:t>KRIŽ</a:t>
            </a:r>
            <a:endParaRPr sz="8000">
              <a:latin typeface="Comic Sans MS"/>
              <a:ea typeface="Comic Sans MS"/>
              <a:cs typeface="Comic Sans MS"/>
              <a:sym typeface="Comic Sans MS"/>
            </a:endParaRPr>
          </a:p>
        </p:txBody>
      </p:sp>
      <p:sp>
        <p:nvSpPr>
          <p:cNvPr id="132" name="Google Shape;132;p25"/>
          <p:cNvSpPr txBox="1"/>
          <p:nvPr/>
        </p:nvSpPr>
        <p:spPr>
          <a:xfrm>
            <a:off x="766175" y="460325"/>
            <a:ext cx="297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hr" sz="2800" b="1">
                <a:solidFill>
                  <a:schemeClr val="dk1"/>
                </a:solidFill>
                <a:latin typeface="Amaranth"/>
                <a:ea typeface="Amaranth"/>
                <a:cs typeface="Amaranth"/>
                <a:sym typeface="Amaranth"/>
              </a:rPr>
              <a:t>4.r ZADATAK</a:t>
            </a:r>
            <a:endParaRPr/>
          </a:p>
        </p:txBody>
      </p:sp>
      <p:sp>
        <p:nvSpPr>
          <p:cNvPr id="133" name="Google Shape;133;p25"/>
          <p:cNvSpPr/>
          <p:nvPr/>
        </p:nvSpPr>
        <p:spPr>
          <a:xfrm>
            <a:off x="2604700" y="2571750"/>
            <a:ext cx="4224300" cy="1653000"/>
          </a:xfrm>
          <a:prstGeom prst="ellipse">
            <a:avLst/>
          </a:prstGeom>
          <a:solidFill>
            <a:srgbClr val="EEEEEE">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25"/>
          <p:cNvCxnSpPr>
            <a:stCxn id="133" idx="6"/>
          </p:cNvCxnSpPr>
          <p:nvPr/>
        </p:nvCxnSpPr>
        <p:spPr>
          <a:xfrm rot="10800000" flipH="1">
            <a:off x="6829000" y="3371250"/>
            <a:ext cx="700200" cy="27000"/>
          </a:xfrm>
          <a:prstGeom prst="straightConnector1">
            <a:avLst/>
          </a:prstGeom>
          <a:noFill/>
          <a:ln w="9525" cap="flat" cmpd="sng">
            <a:solidFill>
              <a:schemeClr val="dk2"/>
            </a:solidFill>
            <a:prstDash val="solid"/>
            <a:round/>
            <a:headEnd type="none" w="med" len="med"/>
            <a:tailEnd type="triangle" w="med" len="med"/>
          </a:ln>
        </p:spPr>
      </p:cxnSp>
      <p:cxnSp>
        <p:nvCxnSpPr>
          <p:cNvPr id="135" name="Google Shape;135;p25"/>
          <p:cNvCxnSpPr/>
          <p:nvPr/>
        </p:nvCxnSpPr>
        <p:spPr>
          <a:xfrm rot="10800000" flipH="1">
            <a:off x="5033450" y="2276850"/>
            <a:ext cx="372900" cy="308400"/>
          </a:xfrm>
          <a:prstGeom prst="straightConnector1">
            <a:avLst/>
          </a:prstGeom>
          <a:noFill/>
          <a:ln w="9525" cap="flat" cmpd="sng">
            <a:solidFill>
              <a:schemeClr val="dk2"/>
            </a:solidFill>
            <a:prstDash val="solid"/>
            <a:round/>
            <a:headEnd type="none" w="med" len="med"/>
            <a:tailEnd type="triangle" w="med" len="med"/>
          </a:ln>
        </p:spPr>
      </p:cxnSp>
      <p:cxnSp>
        <p:nvCxnSpPr>
          <p:cNvPr id="136" name="Google Shape;136;p25"/>
          <p:cNvCxnSpPr>
            <a:stCxn id="133" idx="2"/>
          </p:cNvCxnSpPr>
          <p:nvPr/>
        </p:nvCxnSpPr>
        <p:spPr>
          <a:xfrm flipH="1">
            <a:off x="1751200" y="3398250"/>
            <a:ext cx="853500" cy="38700"/>
          </a:xfrm>
          <a:prstGeom prst="straightConnector1">
            <a:avLst/>
          </a:prstGeom>
          <a:noFill/>
          <a:ln w="9525" cap="flat" cmpd="sng">
            <a:solidFill>
              <a:schemeClr val="dk2"/>
            </a:solidFill>
            <a:prstDash val="solid"/>
            <a:round/>
            <a:headEnd type="none" w="med" len="med"/>
            <a:tailEnd type="triangle" w="med" len="med"/>
          </a:ln>
        </p:spPr>
      </p:cxnSp>
      <p:cxnSp>
        <p:nvCxnSpPr>
          <p:cNvPr id="137" name="Google Shape;137;p25"/>
          <p:cNvCxnSpPr>
            <a:stCxn id="133" idx="4"/>
          </p:cNvCxnSpPr>
          <p:nvPr/>
        </p:nvCxnSpPr>
        <p:spPr>
          <a:xfrm>
            <a:off x="4716850" y="4224750"/>
            <a:ext cx="164100" cy="569400"/>
          </a:xfrm>
          <a:prstGeom prst="straightConnector1">
            <a:avLst/>
          </a:prstGeom>
          <a:noFill/>
          <a:ln w="9525" cap="flat" cmpd="sng">
            <a:solidFill>
              <a:schemeClr val="dk2"/>
            </a:solidFill>
            <a:prstDash val="solid"/>
            <a:round/>
            <a:headEnd type="none" w="med" len="med"/>
            <a:tailEnd type="triangle" w="med" len="med"/>
          </a:ln>
        </p:spPr>
      </p:cxnSp>
      <p:cxnSp>
        <p:nvCxnSpPr>
          <p:cNvPr id="138" name="Google Shape;138;p25"/>
          <p:cNvCxnSpPr>
            <a:stCxn id="133" idx="3"/>
          </p:cNvCxnSpPr>
          <p:nvPr/>
        </p:nvCxnSpPr>
        <p:spPr>
          <a:xfrm flipH="1">
            <a:off x="2539034" y="3982674"/>
            <a:ext cx="684300" cy="373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4"/>
                                        </p:tgtEl>
                                        <p:attrNameLst>
                                          <p:attrName>style.visibility</p:attrName>
                                        </p:attrNameLst>
                                      </p:cBhvr>
                                      <p:to>
                                        <p:strVal val="visible"/>
                                      </p:to>
                                    </p:set>
                                    <p:animEffect transition="in" filter="fade">
                                      <p:cBhvr>
                                        <p:cTn id="11" dur="1000"/>
                                        <p:tgtEl>
                                          <p:spTgt spid="13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1000"/>
                                        <p:tgtEl>
                                          <p:spTgt spid="13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fade">
                                      <p:cBhvr>
                                        <p:cTn id="19"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311700" y="445025"/>
            <a:ext cx="2226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hr" b="1">
                <a:latin typeface="Amaranth"/>
                <a:ea typeface="Amaranth"/>
                <a:cs typeface="Amaranth"/>
                <a:sym typeface="Amaranth"/>
              </a:rPr>
              <a:t>4.r ZADATAK</a:t>
            </a:r>
            <a:endParaRPr b="1">
              <a:latin typeface="Amaranth"/>
              <a:ea typeface="Amaranth"/>
              <a:cs typeface="Amaranth"/>
              <a:sym typeface="Amaranth"/>
            </a:endParaRPr>
          </a:p>
        </p:txBody>
      </p:sp>
      <p:sp>
        <p:nvSpPr>
          <p:cNvPr id="144" name="Google Shape;144;p26"/>
          <p:cNvSpPr txBox="1">
            <a:spLocks noGrp="1"/>
          </p:cNvSpPr>
          <p:nvPr>
            <p:ph type="body" idx="1"/>
          </p:nvPr>
        </p:nvSpPr>
        <p:spPr>
          <a:xfrm>
            <a:off x="311700" y="1017725"/>
            <a:ext cx="3676800" cy="3842100"/>
          </a:xfrm>
          <a:prstGeom prst="rect">
            <a:avLst/>
          </a:prstGeom>
        </p:spPr>
        <p:txBody>
          <a:bodyPr spcFirstLastPara="1" wrap="square" lIns="91425" tIns="91425" rIns="91425" bIns="91425" anchor="t" anchorCtr="0">
            <a:normAutofit fontScale="25000" lnSpcReduction="20000"/>
          </a:bodyPr>
          <a:lstStyle/>
          <a:p>
            <a:pPr marL="0" lvl="0" indent="0" algn="ctr" rtl="0">
              <a:spcBef>
                <a:spcPts val="0"/>
              </a:spcBef>
              <a:spcAft>
                <a:spcPts val="0"/>
              </a:spcAft>
              <a:buNone/>
            </a:pPr>
            <a:r>
              <a:rPr lang="hr" sz="8000" b="1" u="sng">
                <a:solidFill>
                  <a:srgbClr val="FF9900"/>
                </a:solidFill>
              </a:rPr>
              <a:t>Pomoću riječi iz svoje mentalne mape napiši lirsku pjesmu ili prozni tekst sa temom KRIŽ</a:t>
            </a:r>
            <a:endParaRPr sz="8000" b="1" u="sng">
              <a:solidFill>
                <a:srgbClr val="FF9900"/>
              </a:solidFill>
            </a:endParaRPr>
          </a:p>
          <a:p>
            <a:pPr marL="0" lvl="0" indent="0" algn="l" rtl="0">
              <a:lnSpc>
                <a:spcPct val="100000"/>
              </a:lnSpc>
              <a:spcBef>
                <a:spcPts val="3800"/>
              </a:spcBef>
              <a:spcAft>
                <a:spcPts val="0"/>
              </a:spcAft>
              <a:buNone/>
            </a:pPr>
            <a:r>
              <a:rPr lang="hr" sz="6400">
                <a:solidFill>
                  <a:srgbClr val="111111"/>
                </a:solidFill>
                <a:latin typeface="Amaranth"/>
                <a:ea typeface="Amaranth"/>
                <a:cs typeface="Amaranth"/>
                <a:sym typeface="Amaranth"/>
              </a:rPr>
              <a:t>O križu moj, ma kako bio težak bez tebe nema spasenja. Bez tebe nema Raja, i nitko sam po sebi ne dolazi Oče u Tvoje kraljevstvo, nego koliko smo ljubili. Ljubili križ koji nam je dat, zajedno sa Isusovim Križem, neka svakome tko ljubi, grli, križ, kao Spasitelj naš, koji je otkupio svako stvorenje bude nagrađen.</a:t>
            </a:r>
            <a:endParaRPr sz="6400">
              <a:solidFill>
                <a:srgbClr val="111111"/>
              </a:solidFill>
              <a:latin typeface="Amaranth"/>
              <a:ea typeface="Amaranth"/>
              <a:cs typeface="Amaranth"/>
              <a:sym typeface="Amaranth"/>
            </a:endParaRPr>
          </a:p>
          <a:p>
            <a:pPr marL="0" lvl="0" indent="0" algn="l" rtl="0">
              <a:lnSpc>
                <a:spcPct val="100000"/>
              </a:lnSpc>
              <a:spcBef>
                <a:spcPts val="3800"/>
              </a:spcBef>
              <a:spcAft>
                <a:spcPts val="0"/>
              </a:spcAft>
              <a:buNone/>
            </a:pPr>
            <a:endParaRPr sz="5600" b="1" i="1">
              <a:solidFill>
                <a:srgbClr val="111111"/>
              </a:solidFill>
            </a:endParaRPr>
          </a:p>
          <a:p>
            <a:pPr marL="0" lvl="0" indent="0" algn="l" rtl="0">
              <a:lnSpc>
                <a:spcPct val="120000"/>
              </a:lnSpc>
              <a:spcBef>
                <a:spcPts val="3800"/>
              </a:spcBef>
              <a:spcAft>
                <a:spcPts val="0"/>
              </a:spcAft>
              <a:buClr>
                <a:schemeClr val="dk1"/>
              </a:buClr>
              <a:buSzPct val="91666"/>
              <a:buFont typeface="Arial"/>
              <a:buNone/>
            </a:pPr>
            <a:endParaRPr sz="1200" b="1" i="1">
              <a:solidFill>
                <a:srgbClr val="111111"/>
              </a:solidFill>
            </a:endParaRPr>
          </a:p>
          <a:p>
            <a:pPr marL="0" lvl="0" indent="0" algn="ctr" rtl="0">
              <a:spcBef>
                <a:spcPts val="1900"/>
              </a:spcBef>
              <a:spcAft>
                <a:spcPts val="1200"/>
              </a:spcAft>
              <a:buNone/>
            </a:pPr>
            <a:endParaRPr sz="2000" b="1" u="sng">
              <a:solidFill>
                <a:schemeClr val="dk1"/>
              </a:solidFill>
            </a:endParaRPr>
          </a:p>
        </p:txBody>
      </p:sp>
      <p:sp>
        <p:nvSpPr>
          <p:cNvPr id="145" name="Google Shape;145;p26"/>
          <p:cNvSpPr txBox="1"/>
          <p:nvPr/>
        </p:nvSpPr>
        <p:spPr>
          <a:xfrm>
            <a:off x="3921425" y="161150"/>
            <a:ext cx="4901700" cy="4821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SzPts val="358"/>
              <a:buNone/>
            </a:pPr>
            <a:r>
              <a:rPr lang="hr" sz="1228" b="1">
                <a:solidFill>
                  <a:schemeClr val="dk1"/>
                </a:solidFill>
                <a:highlight>
                  <a:srgbClr val="FFFFFF"/>
                </a:highlight>
                <a:latin typeface="Amaranth"/>
                <a:ea typeface="Amaranth"/>
                <a:cs typeface="Amaranth"/>
                <a:sym typeface="Amaranth"/>
              </a:rPr>
              <a:t>RASPEĆE</a:t>
            </a:r>
            <a:endParaRPr sz="1228" b="1">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dokle ispod prvih udaraca čekićem u čavle na križu tijelo čovjekovo poče da se uvija i svija</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stenje</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službenici ukočeno sjeđahu na konjma</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u pažnji da se čin po propisima svrši</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Tek kada čovjek s križa jednom, dvaput kriknu</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onda (prestav biti čovjek) divlje riknu</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usplahireni konji počeše se dizati u propanj</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nasta metež u kojem se izmiješaše i konji i ljudi</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Uz konjsku njisku (na ljudsku nalik vrisku)</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rik raspetoga rasijecaše zrak</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neki spaziše da nebo potamni i da munje križati počeše</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Vojnici oko križa moraše se požuriti. Naglo</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završiše svoj poso: čovjeka raspeše</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odmah zatim</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konji hitro službenike odatle odniješe</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i za njima se cijela rulja srljajući u grad surva</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S njom i noć stiže. Po Jerusalemu</a:t>
            </a:r>
            <a:endParaRPr sz="1228">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r>
              <a:rPr lang="hr" sz="1228">
                <a:solidFill>
                  <a:schemeClr val="dk1"/>
                </a:solidFill>
                <a:highlight>
                  <a:srgbClr val="FFFFFF"/>
                </a:highlight>
                <a:latin typeface="Amaranth"/>
                <a:ea typeface="Amaranth"/>
                <a:cs typeface="Amaranth"/>
                <a:sym typeface="Amaranth"/>
              </a:rPr>
              <a:t>glas o tom što se zbilo poče da se širi</a:t>
            </a:r>
            <a:r>
              <a:rPr lang="hr" sz="1228">
                <a:solidFill>
                  <a:schemeClr val="dk1"/>
                </a:solidFill>
                <a:highlight>
                  <a:srgbClr val="FFFFFF"/>
                </a:highlight>
                <a:latin typeface="Times New Roman"/>
                <a:ea typeface="Times New Roman"/>
                <a:cs typeface="Times New Roman"/>
                <a:sym typeface="Times New Roman"/>
              </a:rPr>
              <a:t>	</a:t>
            </a:r>
            <a:r>
              <a:rPr lang="hr" sz="1228" b="1">
                <a:solidFill>
                  <a:schemeClr val="dk1"/>
                </a:solidFill>
                <a:highlight>
                  <a:srgbClr val="FFFFFF"/>
                </a:highlight>
                <a:latin typeface="Times New Roman"/>
                <a:ea typeface="Times New Roman"/>
                <a:cs typeface="Times New Roman"/>
                <a:sym typeface="Times New Roman"/>
              </a:rPr>
              <a:t>	</a:t>
            </a:r>
            <a:r>
              <a:rPr lang="hr" sz="1228" b="1">
                <a:solidFill>
                  <a:schemeClr val="dk1"/>
                </a:solidFill>
                <a:highlight>
                  <a:srgbClr val="FFFFFF"/>
                </a:highlight>
                <a:latin typeface="Amaranth"/>
                <a:ea typeface="Amaranth"/>
                <a:cs typeface="Amaranth"/>
                <a:sym typeface="Amaranth"/>
              </a:rPr>
              <a:t>Antun Branko Šimić </a:t>
            </a:r>
            <a:endParaRPr sz="1228" b="1">
              <a:solidFill>
                <a:schemeClr val="dk1"/>
              </a:solidFill>
              <a:highlight>
                <a:srgbClr val="FFFFFF"/>
              </a:highlight>
              <a:latin typeface="Amaranth"/>
              <a:ea typeface="Amaranth"/>
              <a:cs typeface="Amaranth"/>
              <a:sym typeface="Amaranth"/>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Times New Roman"/>
              <a:ea typeface="Times New Roman"/>
              <a:cs typeface="Times New Roman"/>
              <a:sym typeface="Times New Roman"/>
            </a:endParaRPr>
          </a:p>
          <a:p>
            <a:pPr marL="0" lvl="0" indent="0" algn="l" rtl="0">
              <a:lnSpc>
                <a:spcPct val="90000"/>
              </a:lnSpc>
              <a:spcBef>
                <a:spcPts val="0"/>
              </a:spcBef>
              <a:spcAft>
                <a:spcPts val="0"/>
              </a:spcAft>
              <a:buSzPts val="358"/>
              <a:buNone/>
            </a:pPr>
            <a:endParaRPr sz="1228">
              <a:solidFill>
                <a:schemeClr val="dk1"/>
              </a:solidFill>
              <a:highlight>
                <a:srgbClr val="FFFFFF"/>
              </a:highlight>
              <a:latin typeface="Times New Roman"/>
              <a:ea typeface="Times New Roman"/>
              <a:cs typeface="Times New Roman"/>
              <a:sym typeface="Times New Roman"/>
            </a:endParaRPr>
          </a:p>
          <a:p>
            <a:pPr marL="0" lvl="0" indent="0" algn="l" rtl="0">
              <a:lnSpc>
                <a:spcPct val="90000"/>
              </a:lnSpc>
              <a:spcBef>
                <a:spcPts val="0"/>
              </a:spcBef>
              <a:spcAft>
                <a:spcPts val="0"/>
              </a:spcAft>
              <a:buSzPts val="358"/>
              <a:buNone/>
            </a:pPr>
            <a:endParaRPr sz="828">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43"/>
                                        </p:tgtEl>
                                        <p:attrNameLst>
                                          <p:attrName>r</p:attrName>
                                        </p:attrNameLst>
                                      </p:cBhvr>
                                    </p:animRot>
                                  </p:childTnLst>
                                </p:cTn>
                              </p:par>
                            </p:childTnLst>
                          </p:cTn>
                        </p:par>
                        <p:par>
                          <p:cTn id="7" fill="hold">
                            <p:stCondLst>
                              <p:cond delay="1000"/>
                            </p:stCondLst>
                            <p:childTnLst>
                              <p:par>
                                <p:cTn id="8" presetID="2" presetClass="entr" presetSubtype="4" fill="hold" nodeType="afterEffect">
                                  <p:stCondLst>
                                    <p:cond delay="0"/>
                                  </p:stCondLst>
                                  <p:childTnLst>
                                    <p:set>
                                      <p:cBhvr>
                                        <p:cTn id="9" dur="1" fill="hold">
                                          <p:stCondLst>
                                            <p:cond delay="0"/>
                                          </p:stCondLst>
                                        </p:cTn>
                                        <p:tgtEl>
                                          <p:spTgt spid="144"/>
                                        </p:tgtEl>
                                        <p:attrNameLst>
                                          <p:attrName>style.visibility</p:attrName>
                                        </p:attrNameLst>
                                      </p:cBhvr>
                                      <p:to>
                                        <p:strVal val="visible"/>
                                      </p:to>
                                    </p:set>
                                    <p:anim calcmode="lin" valueType="num">
                                      <p:cBhvr additive="base">
                                        <p:cTn id="10" dur="4300"/>
                                        <p:tgtEl>
                                          <p:spTgt spid="144"/>
                                        </p:tgtEl>
                                        <p:attrNameLst>
                                          <p:attrName>ppt_y</p:attrName>
                                        </p:attrNameLst>
                                      </p:cBhvr>
                                      <p:tavLst>
                                        <p:tav tm="0">
                                          <p:val>
                                            <p:strVal val="#ppt_y+1"/>
                                          </p:val>
                                        </p:tav>
                                        <p:tav tm="100000">
                                          <p:val>
                                            <p:strVal val="#ppt_y"/>
                                          </p:val>
                                        </p:tav>
                                      </p:tavLst>
                                    </p:anim>
                                  </p:childTnLst>
                                </p:cTn>
                              </p:par>
                            </p:childTnLst>
                          </p:cTn>
                        </p:par>
                        <p:par>
                          <p:cTn id="11" fill="hold">
                            <p:stCondLst>
                              <p:cond delay="5300"/>
                            </p:stCondLst>
                            <p:childTnLst>
                              <p:par>
                                <p:cTn id="12" presetID="2" presetClass="entr" presetSubtype="1" fill="hold"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additive="base">
                                        <p:cTn id="14" dur="4500"/>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7"/>
          <p:cNvPicPr preferRelativeResize="0"/>
          <p:nvPr/>
        </p:nvPicPr>
        <p:blipFill>
          <a:blip r:embed="rId3">
            <a:alphaModFix/>
          </a:blip>
          <a:stretch>
            <a:fillRect/>
          </a:stretch>
        </p:blipFill>
        <p:spPr>
          <a:xfrm>
            <a:off x="1346200" y="152400"/>
            <a:ext cx="6451599"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8"/>
          <p:cNvPicPr preferRelativeResize="0"/>
          <p:nvPr/>
        </p:nvPicPr>
        <p:blipFill>
          <a:blip r:embed="rId3">
            <a:alphaModFix/>
          </a:blip>
          <a:stretch>
            <a:fillRect/>
          </a:stretch>
        </p:blipFill>
        <p:spPr>
          <a:xfrm>
            <a:off x="-12" y="0"/>
            <a:ext cx="3857626" cy="5143501"/>
          </a:xfrm>
          <a:prstGeom prst="rect">
            <a:avLst/>
          </a:prstGeom>
          <a:noFill/>
          <a:ln>
            <a:noFill/>
          </a:ln>
        </p:spPr>
      </p:pic>
      <p:pic>
        <p:nvPicPr>
          <p:cNvPr id="156" name="Google Shape;156;p28"/>
          <p:cNvPicPr preferRelativeResize="0"/>
          <p:nvPr/>
        </p:nvPicPr>
        <p:blipFill>
          <a:blip r:embed="rId4">
            <a:alphaModFix/>
          </a:blip>
          <a:stretch>
            <a:fillRect/>
          </a:stretch>
        </p:blipFill>
        <p:spPr>
          <a:xfrm>
            <a:off x="5395325" y="0"/>
            <a:ext cx="3748673" cy="50014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9"/>
          <p:cNvPicPr preferRelativeResize="0"/>
          <p:nvPr/>
        </p:nvPicPr>
        <p:blipFill>
          <a:blip r:embed="rId3">
            <a:alphaModFix/>
          </a:blip>
          <a:stretch>
            <a:fillRect/>
          </a:stretch>
        </p:blipFill>
        <p:spPr>
          <a:xfrm>
            <a:off x="152400" y="152400"/>
            <a:ext cx="4212600" cy="4838702"/>
          </a:xfrm>
          <a:prstGeom prst="rect">
            <a:avLst/>
          </a:prstGeom>
          <a:noFill/>
          <a:ln>
            <a:noFill/>
          </a:ln>
        </p:spPr>
      </p:pic>
      <p:pic>
        <p:nvPicPr>
          <p:cNvPr id="162" name="Google Shape;162;p29"/>
          <p:cNvPicPr preferRelativeResize="0"/>
          <p:nvPr/>
        </p:nvPicPr>
        <p:blipFill>
          <a:blip r:embed="rId4">
            <a:alphaModFix/>
          </a:blip>
          <a:stretch>
            <a:fillRect/>
          </a:stretch>
        </p:blipFill>
        <p:spPr>
          <a:xfrm>
            <a:off x="4517400" y="152400"/>
            <a:ext cx="3543971"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p:cNvPicPr preferRelativeResize="0"/>
          <p:nvPr/>
        </p:nvPicPr>
        <p:blipFill>
          <a:blip r:embed="rId3">
            <a:alphaModFix/>
          </a:blip>
          <a:stretch>
            <a:fillRect/>
          </a:stretch>
        </p:blipFill>
        <p:spPr>
          <a:xfrm>
            <a:off x="152400" y="152400"/>
            <a:ext cx="3629027" cy="4838702"/>
          </a:xfrm>
          <a:prstGeom prst="rect">
            <a:avLst/>
          </a:prstGeom>
          <a:noFill/>
          <a:ln>
            <a:noFill/>
          </a:ln>
        </p:spPr>
      </p:pic>
      <p:pic>
        <p:nvPicPr>
          <p:cNvPr id="168" name="Google Shape;168;p30"/>
          <p:cNvPicPr preferRelativeResize="0"/>
          <p:nvPr/>
        </p:nvPicPr>
        <p:blipFill>
          <a:blip r:embed="rId4">
            <a:alphaModFix/>
          </a:blip>
          <a:stretch>
            <a:fillRect/>
          </a:stretch>
        </p:blipFill>
        <p:spPr>
          <a:xfrm>
            <a:off x="5369577" y="152400"/>
            <a:ext cx="3629027"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1"/>
          <p:cNvPicPr preferRelativeResize="0"/>
          <p:nvPr/>
        </p:nvPicPr>
        <p:blipFill>
          <a:blip r:embed="rId3">
            <a:alphaModFix/>
          </a:blip>
          <a:stretch>
            <a:fillRect/>
          </a:stretch>
        </p:blipFill>
        <p:spPr>
          <a:xfrm>
            <a:off x="315538" y="0"/>
            <a:ext cx="3857626" cy="5143501"/>
          </a:xfrm>
          <a:prstGeom prst="rect">
            <a:avLst/>
          </a:prstGeom>
          <a:noFill/>
          <a:ln>
            <a:noFill/>
          </a:ln>
        </p:spPr>
      </p:pic>
      <p:pic>
        <p:nvPicPr>
          <p:cNvPr id="174" name="Google Shape;174;p31"/>
          <p:cNvPicPr preferRelativeResize="0"/>
          <p:nvPr/>
        </p:nvPicPr>
        <p:blipFill>
          <a:blip r:embed="rId4">
            <a:alphaModFix/>
          </a:blip>
          <a:stretch>
            <a:fillRect/>
          </a:stretch>
        </p:blipFill>
        <p:spPr>
          <a:xfrm>
            <a:off x="5272213" y="152400"/>
            <a:ext cx="3629027"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hr" u="sng">
                <a:solidFill>
                  <a:schemeClr val="hlink"/>
                </a:solidFill>
                <a:hlinkClick r:id="rId3"/>
              </a:rPr>
              <a:t>Molitva križu</a:t>
            </a:r>
            <a:endParaRPr/>
          </a:p>
        </p:txBody>
      </p:sp>
      <p:sp>
        <p:nvSpPr>
          <p:cNvPr id="61" name="Google Shape;61;p14"/>
          <p:cNvSpPr txBox="1"/>
          <p:nvPr/>
        </p:nvSpPr>
        <p:spPr>
          <a:xfrm>
            <a:off x="216400" y="196075"/>
            <a:ext cx="2421000" cy="44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r" sz="1800" b="1">
                <a:solidFill>
                  <a:schemeClr val="dk1"/>
                </a:solidFill>
                <a:latin typeface="Amaranth"/>
                <a:ea typeface="Amaranth"/>
                <a:cs typeface="Amaranth"/>
                <a:sym typeface="Amaranth"/>
              </a:rPr>
              <a:t>Molitveni početak:</a:t>
            </a:r>
            <a:endParaRPr sz="1800" b="1">
              <a:solidFill>
                <a:schemeClr val="dk1"/>
              </a:solidFill>
              <a:latin typeface="Amaranth"/>
              <a:ea typeface="Amaranth"/>
              <a:cs typeface="Amaranth"/>
              <a:sym typeface="Amaranth"/>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2"/>
          <p:cNvPicPr preferRelativeResize="0"/>
          <p:nvPr/>
        </p:nvPicPr>
        <p:blipFill>
          <a:blip r:embed="rId3">
            <a:alphaModFix/>
          </a:blip>
          <a:stretch>
            <a:fillRect/>
          </a:stretch>
        </p:blipFill>
        <p:spPr>
          <a:xfrm>
            <a:off x="467950" y="152400"/>
            <a:ext cx="3629027" cy="4838702"/>
          </a:xfrm>
          <a:prstGeom prst="rect">
            <a:avLst/>
          </a:prstGeom>
          <a:noFill/>
          <a:ln>
            <a:noFill/>
          </a:ln>
        </p:spPr>
      </p:pic>
      <p:pic>
        <p:nvPicPr>
          <p:cNvPr id="180" name="Google Shape;180;p32"/>
          <p:cNvPicPr preferRelativeResize="0"/>
          <p:nvPr/>
        </p:nvPicPr>
        <p:blipFill>
          <a:blip r:embed="rId4">
            <a:alphaModFix/>
          </a:blip>
          <a:stretch>
            <a:fillRect/>
          </a:stretch>
        </p:blipFill>
        <p:spPr>
          <a:xfrm>
            <a:off x="5227602" y="152400"/>
            <a:ext cx="3629027" cy="483870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33"/>
          <p:cNvPicPr preferRelativeResize="0"/>
          <p:nvPr/>
        </p:nvPicPr>
        <p:blipFill>
          <a:blip r:embed="rId3">
            <a:alphaModFix/>
          </a:blip>
          <a:stretch>
            <a:fillRect/>
          </a:stretch>
        </p:blipFill>
        <p:spPr>
          <a:xfrm>
            <a:off x="311688" y="0"/>
            <a:ext cx="3857626" cy="5143501"/>
          </a:xfrm>
          <a:prstGeom prst="rect">
            <a:avLst/>
          </a:prstGeom>
          <a:noFill/>
          <a:ln>
            <a:noFill/>
          </a:ln>
        </p:spPr>
      </p:pic>
      <p:pic>
        <p:nvPicPr>
          <p:cNvPr id="186" name="Google Shape;186;p33"/>
          <p:cNvPicPr preferRelativeResize="0"/>
          <p:nvPr/>
        </p:nvPicPr>
        <p:blipFill>
          <a:blip r:embed="rId4">
            <a:alphaModFix/>
          </a:blip>
          <a:stretch>
            <a:fillRect/>
          </a:stretch>
        </p:blipFill>
        <p:spPr>
          <a:xfrm>
            <a:off x="5157938" y="73525"/>
            <a:ext cx="3629027" cy="483870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4"/>
          <p:cNvSpPr txBox="1">
            <a:spLocks noGrp="1"/>
          </p:cNvSpPr>
          <p:nvPr>
            <p:ph type="body" idx="1"/>
          </p:nvPr>
        </p:nvSpPr>
        <p:spPr>
          <a:xfrm>
            <a:off x="421125" y="298875"/>
            <a:ext cx="4766400" cy="462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sz="3800">
              <a:latin typeface="Comic Sans MS"/>
              <a:ea typeface="Comic Sans MS"/>
              <a:cs typeface="Comic Sans MS"/>
              <a:sym typeface="Comic Sans MS"/>
            </a:endParaRPr>
          </a:p>
          <a:p>
            <a:pPr marL="0" lvl="0" indent="0" algn="ctr" rtl="0">
              <a:spcBef>
                <a:spcPts val="1200"/>
              </a:spcBef>
              <a:spcAft>
                <a:spcPts val="0"/>
              </a:spcAft>
              <a:buNone/>
            </a:pPr>
            <a:r>
              <a:rPr lang="hr" sz="3800">
                <a:latin typeface="Comic Sans MS"/>
                <a:ea typeface="Comic Sans MS"/>
                <a:cs typeface="Comic Sans MS"/>
                <a:sym typeface="Comic Sans MS"/>
              </a:rPr>
              <a:t>Čestit svima </a:t>
            </a:r>
            <a:endParaRPr sz="3800">
              <a:latin typeface="Comic Sans MS"/>
              <a:ea typeface="Comic Sans MS"/>
              <a:cs typeface="Comic Sans MS"/>
              <a:sym typeface="Comic Sans MS"/>
            </a:endParaRPr>
          </a:p>
          <a:p>
            <a:pPr marL="0" lvl="0" indent="0" algn="ctr" rtl="0">
              <a:spcBef>
                <a:spcPts val="1200"/>
              </a:spcBef>
              <a:spcAft>
                <a:spcPts val="1200"/>
              </a:spcAft>
              <a:buNone/>
            </a:pPr>
            <a:r>
              <a:rPr lang="hr" sz="3800">
                <a:latin typeface="Comic Sans MS"/>
                <a:ea typeface="Comic Sans MS"/>
                <a:cs typeface="Comic Sans MS"/>
                <a:sym typeface="Comic Sans MS"/>
              </a:rPr>
              <a:t>Dan Župe i Općine!</a:t>
            </a:r>
            <a:endParaRPr sz="3800">
              <a:latin typeface="Comic Sans MS"/>
              <a:ea typeface="Comic Sans MS"/>
              <a:cs typeface="Comic Sans MS"/>
              <a:sym typeface="Comic Sans MS"/>
            </a:endParaRPr>
          </a:p>
        </p:txBody>
      </p:sp>
      <p:pic>
        <p:nvPicPr>
          <p:cNvPr id="192" name="Google Shape;192;p34"/>
          <p:cNvPicPr preferRelativeResize="0"/>
          <p:nvPr/>
        </p:nvPicPr>
        <p:blipFill>
          <a:blip r:embed="rId3">
            <a:alphaModFix/>
          </a:blip>
          <a:stretch>
            <a:fillRect/>
          </a:stretch>
        </p:blipFill>
        <p:spPr>
          <a:xfrm>
            <a:off x="5290397" y="0"/>
            <a:ext cx="3853607"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hr">
                <a:solidFill>
                  <a:srgbClr val="FF9900"/>
                </a:solidFill>
                <a:latin typeface="Amaranth"/>
                <a:ea typeface="Amaranth"/>
                <a:cs typeface="Amaranth"/>
                <a:sym typeface="Amaranth"/>
              </a:rPr>
              <a:t>BLAGDAN UZVIŠENJA SVETOG KRIŽA</a:t>
            </a:r>
            <a:endParaRPr>
              <a:solidFill>
                <a:srgbClr val="FF9900"/>
              </a:solidFill>
              <a:latin typeface="Amaranth"/>
              <a:ea typeface="Amaranth"/>
              <a:cs typeface="Amaranth"/>
              <a:sym typeface="Amaranth"/>
            </a:endParaRPr>
          </a:p>
        </p:txBody>
      </p:sp>
      <p:sp>
        <p:nvSpPr>
          <p:cNvPr id="67" name="Google Shape;67;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hr" sz="2250">
                <a:solidFill>
                  <a:srgbClr val="85200C"/>
                </a:solidFill>
                <a:highlight>
                  <a:srgbClr val="FFFFFF"/>
                </a:highlight>
                <a:latin typeface="ABeeZee"/>
                <a:ea typeface="ABeeZee"/>
                <a:cs typeface="ABeeZee"/>
                <a:sym typeface="ABeeZee"/>
              </a:rPr>
              <a:t>Obilježava  se </a:t>
            </a:r>
            <a:r>
              <a:rPr lang="hr" sz="2250" b="1">
                <a:solidFill>
                  <a:srgbClr val="85200C"/>
                </a:solidFill>
                <a:highlight>
                  <a:srgbClr val="FFFFFF"/>
                </a:highlight>
                <a:uFill>
                  <a:noFill/>
                </a:uFill>
                <a:latin typeface="ABeeZee"/>
                <a:ea typeface="ABeeZee"/>
                <a:cs typeface="ABeeZee"/>
                <a:sym typeface="ABeeZee"/>
                <a:hlinkClick r:id="rId3">
                  <a:extLst>
                    <a:ext uri="{A12FA001-AC4F-418D-AE19-62706E023703}">
                      <ahyp:hlinkClr xmlns:ahyp="http://schemas.microsoft.com/office/drawing/2018/hyperlinkcolor" val="tx"/>
                    </a:ext>
                  </a:extLst>
                </a:hlinkClick>
              </a:rPr>
              <a:t>14. rujna</a:t>
            </a:r>
            <a:r>
              <a:rPr lang="hr" sz="3000">
                <a:solidFill>
                  <a:srgbClr val="85200C"/>
                </a:solidFill>
                <a:latin typeface="ABeeZee"/>
                <a:ea typeface="ABeeZee"/>
                <a:cs typeface="ABeeZee"/>
                <a:sym typeface="ABeeZee"/>
              </a:rPr>
              <a:t>.</a:t>
            </a:r>
            <a:endParaRPr sz="3000">
              <a:solidFill>
                <a:srgbClr val="85200C"/>
              </a:solidFill>
              <a:latin typeface="ABeeZee"/>
              <a:ea typeface="ABeeZee"/>
              <a:cs typeface="ABeeZee"/>
              <a:sym typeface="ABeeZee"/>
            </a:endParaRPr>
          </a:p>
          <a:p>
            <a:pPr marL="0" lvl="0" indent="0" algn="l" rtl="0">
              <a:spcBef>
                <a:spcPts val="1200"/>
              </a:spcBef>
              <a:spcAft>
                <a:spcPts val="0"/>
              </a:spcAft>
              <a:buNone/>
            </a:pPr>
            <a:r>
              <a:rPr lang="hr" sz="2250">
                <a:solidFill>
                  <a:srgbClr val="85200C"/>
                </a:solidFill>
                <a:highlight>
                  <a:srgbClr val="FFFFFF"/>
                </a:highlight>
                <a:latin typeface="ABeeZee"/>
                <a:ea typeface="ABeeZee"/>
                <a:cs typeface="ABeeZee"/>
                <a:sym typeface="ABeeZee"/>
              </a:rPr>
              <a:t>Kršćanima je Kristov križ </a:t>
            </a:r>
            <a:r>
              <a:rPr lang="hr" sz="2250" b="1">
                <a:solidFill>
                  <a:srgbClr val="85200C"/>
                </a:solidFill>
                <a:highlight>
                  <a:srgbClr val="FFFFFF"/>
                </a:highlight>
                <a:latin typeface="ABeeZee"/>
                <a:ea typeface="ABeeZee"/>
                <a:cs typeface="ABeeZee"/>
                <a:sym typeface="ABeeZee"/>
              </a:rPr>
              <a:t>simbol spasenja</a:t>
            </a:r>
            <a:r>
              <a:rPr lang="hr" sz="2250">
                <a:solidFill>
                  <a:srgbClr val="85200C"/>
                </a:solidFill>
                <a:highlight>
                  <a:srgbClr val="FFFFFF"/>
                </a:highlight>
                <a:latin typeface="ABeeZee"/>
                <a:ea typeface="ABeeZee"/>
                <a:cs typeface="ABeeZee"/>
                <a:sym typeface="ABeeZee"/>
              </a:rPr>
              <a:t>.</a:t>
            </a:r>
            <a:endParaRPr sz="2250">
              <a:solidFill>
                <a:srgbClr val="85200C"/>
              </a:solidFill>
              <a:highlight>
                <a:srgbClr val="FFFFFF"/>
              </a:highlight>
              <a:latin typeface="ABeeZee"/>
              <a:ea typeface="ABeeZee"/>
              <a:cs typeface="ABeeZee"/>
              <a:sym typeface="ABeeZee"/>
            </a:endParaRPr>
          </a:p>
          <a:p>
            <a:pPr marL="0" lvl="0" indent="0" algn="l" rtl="0">
              <a:spcBef>
                <a:spcPts val="1200"/>
              </a:spcBef>
              <a:spcAft>
                <a:spcPts val="0"/>
              </a:spcAft>
              <a:buNone/>
            </a:pPr>
            <a:r>
              <a:rPr lang="hr" sz="1350">
                <a:solidFill>
                  <a:srgbClr val="85200C"/>
                </a:solidFill>
                <a:highlight>
                  <a:srgbClr val="FFFFFF"/>
                </a:highlight>
                <a:latin typeface="ABeeZee"/>
                <a:ea typeface="ABeeZee"/>
                <a:cs typeface="ABeeZee"/>
                <a:sym typeface="ABeeZee"/>
              </a:rPr>
              <a:t>(prepiši prva dva retka)</a:t>
            </a:r>
            <a:endParaRPr sz="1350">
              <a:solidFill>
                <a:srgbClr val="85200C"/>
              </a:solidFill>
              <a:highlight>
                <a:srgbClr val="FFFFFF"/>
              </a:highlight>
              <a:latin typeface="ABeeZee"/>
              <a:ea typeface="ABeeZee"/>
              <a:cs typeface="ABeeZee"/>
              <a:sym typeface="ABeeZee"/>
            </a:endParaRPr>
          </a:p>
          <a:p>
            <a:pPr marL="0" lvl="0" indent="0" algn="l" rtl="0">
              <a:spcBef>
                <a:spcPts val="1200"/>
              </a:spcBef>
              <a:spcAft>
                <a:spcPts val="0"/>
              </a:spcAft>
              <a:buNone/>
            </a:pPr>
            <a:r>
              <a:rPr lang="hr" sz="2250">
                <a:solidFill>
                  <a:srgbClr val="85200C"/>
                </a:solidFill>
                <a:highlight>
                  <a:srgbClr val="FFFFFF"/>
                </a:highlight>
                <a:latin typeface="ABeeZee"/>
                <a:ea typeface="ABeeZee"/>
                <a:cs typeface="ABeeZee"/>
                <a:sym typeface="ABeeZee"/>
              </a:rPr>
              <a:t>Kršćani se međusobno prepoznaju noseći na sebi znak križa npr. kao privjesak, time odaju svoju</a:t>
            </a:r>
            <a:r>
              <a:rPr lang="hr" sz="2250" b="1">
                <a:solidFill>
                  <a:srgbClr val="85200C"/>
                </a:solidFill>
                <a:highlight>
                  <a:srgbClr val="FFFFFF"/>
                </a:highlight>
                <a:latin typeface="ABeeZee"/>
                <a:ea typeface="ABeeZee"/>
                <a:cs typeface="ABeeZee"/>
                <a:sym typeface="ABeeZee"/>
              </a:rPr>
              <a:t> vjernost križu</a:t>
            </a:r>
            <a:r>
              <a:rPr lang="hr" sz="2250">
                <a:solidFill>
                  <a:srgbClr val="85200C"/>
                </a:solidFill>
                <a:highlight>
                  <a:srgbClr val="FFFFFF"/>
                </a:highlight>
                <a:latin typeface="ABeeZee"/>
                <a:ea typeface="ABeeZee"/>
                <a:cs typeface="ABeeZee"/>
                <a:sym typeface="ABeeZee"/>
              </a:rPr>
              <a:t> koji je Isus nosio i na kojemu je umro kako bi nas sve spasio.</a:t>
            </a:r>
            <a:endParaRPr sz="2250">
              <a:solidFill>
                <a:srgbClr val="85200C"/>
              </a:solidFill>
              <a:highlight>
                <a:srgbClr val="FFFFFF"/>
              </a:highlight>
              <a:latin typeface="ABeeZee"/>
              <a:ea typeface="ABeeZee"/>
              <a:cs typeface="ABeeZee"/>
              <a:sym typeface="ABeeZee"/>
            </a:endParaRPr>
          </a:p>
          <a:p>
            <a:pPr marL="0" lvl="0" indent="0" algn="l" rtl="0">
              <a:spcBef>
                <a:spcPts val="1200"/>
              </a:spcBef>
              <a:spcAft>
                <a:spcPts val="1200"/>
              </a:spcAft>
              <a:buNone/>
            </a:pPr>
            <a:endParaRPr sz="1650">
              <a:solidFill>
                <a:srgbClr val="202122"/>
              </a:solidFill>
              <a:highlight>
                <a:srgbClr val="FFFFFF"/>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73" name="Google Shape;7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4" name="Google Shape;74;p16"/>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3878400" cy="70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hr" sz="3020" b="1">
                <a:latin typeface="Amaranth"/>
                <a:ea typeface="Amaranth"/>
                <a:cs typeface="Amaranth"/>
                <a:sym typeface="Amaranth"/>
              </a:rPr>
              <a:t>1.R ZADATAK</a:t>
            </a:r>
            <a:endParaRPr sz="3020" b="1">
              <a:latin typeface="Amaranth"/>
              <a:ea typeface="Amaranth"/>
              <a:cs typeface="Amaranth"/>
              <a:sym typeface="Amaranth"/>
            </a:endParaRPr>
          </a:p>
        </p:txBody>
      </p:sp>
      <p:sp>
        <p:nvSpPr>
          <p:cNvPr id="80" name="Google Shape;8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hr" b="1" u="sng">
                <a:solidFill>
                  <a:schemeClr val="dk1"/>
                </a:solidFill>
                <a:latin typeface="ABeeZee"/>
                <a:ea typeface="ABeeZee"/>
                <a:cs typeface="ABeeZee"/>
                <a:sym typeface="ABeeZee"/>
              </a:rPr>
              <a:t>OBOJI KRIŽ PREMA ZADANIM BOJAMA</a:t>
            </a:r>
            <a:endParaRPr b="1" u="sng">
              <a:solidFill>
                <a:schemeClr val="dk1"/>
              </a:solidFill>
              <a:latin typeface="ABeeZee"/>
              <a:ea typeface="ABeeZee"/>
              <a:cs typeface="ABeeZee"/>
              <a:sym typeface="ABeeZee"/>
            </a:endParaRPr>
          </a:p>
          <a:p>
            <a:pPr marL="0" lvl="0" indent="0" algn="l" rtl="0">
              <a:spcBef>
                <a:spcPts val="1200"/>
              </a:spcBef>
              <a:spcAft>
                <a:spcPts val="0"/>
              </a:spcAft>
              <a:buNone/>
            </a:pPr>
            <a:r>
              <a:rPr lang="hr" sz="3400" b="1">
                <a:solidFill>
                  <a:srgbClr val="FFFF00"/>
                </a:solidFill>
              </a:rPr>
              <a:t>1 - ŽUTA</a:t>
            </a:r>
            <a:endParaRPr sz="3400" b="1">
              <a:solidFill>
                <a:srgbClr val="FFFF00"/>
              </a:solidFill>
            </a:endParaRPr>
          </a:p>
          <a:p>
            <a:pPr marL="0" lvl="0" indent="0" algn="l" rtl="0">
              <a:spcBef>
                <a:spcPts val="1200"/>
              </a:spcBef>
              <a:spcAft>
                <a:spcPts val="0"/>
              </a:spcAft>
              <a:buNone/>
            </a:pPr>
            <a:r>
              <a:rPr lang="hr" sz="3400" b="1">
                <a:solidFill>
                  <a:srgbClr val="38761D"/>
                </a:solidFill>
              </a:rPr>
              <a:t>2 - ZELENA</a:t>
            </a:r>
            <a:endParaRPr sz="3400" b="1">
              <a:solidFill>
                <a:srgbClr val="38761D"/>
              </a:solidFill>
            </a:endParaRPr>
          </a:p>
          <a:p>
            <a:pPr marL="0" lvl="0" indent="0" algn="l" rtl="0">
              <a:spcBef>
                <a:spcPts val="1200"/>
              </a:spcBef>
              <a:spcAft>
                <a:spcPts val="0"/>
              </a:spcAft>
              <a:buNone/>
            </a:pPr>
            <a:r>
              <a:rPr lang="hr" sz="3400" b="1">
                <a:solidFill>
                  <a:srgbClr val="0645AD"/>
                </a:solidFill>
              </a:rPr>
              <a:t>3 - PLAVA</a:t>
            </a:r>
            <a:endParaRPr sz="3400" b="1">
              <a:solidFill>
                <a:srgbClr val="0645AD"/>
              </a:solidFill>
            </a:endParaRPr>
          </a:p>
          <a:p>
            <a:pPr marL="0" lvl="0" indent="0" algn="l" rtl="0">
              <a:spcBef>
                <a:spcPts val="1200"/>
              </a:spcBef>
              <a:spcAft>
                <a:spcPts val="0"/>
              </a:spcAft>
              <a:buNone/>
            </a:pPr>
            <a:r>
              <a:rPr lang="hr" sz="3400" b="1">
                <a:solidFill>
                  <a:srgbClr val="741B47"/>
                </a:solidFill>
              </a:rPr>
              <a:t>4 - LJUBIČASTA</a:t>
            </a:r>
            <a:endParaRPr sz="3400" b="1">
              <a:solidFill>
                <a:srgbClr val="741B47"/>
              </a:solidFill>
            </a:endParaRPr>
          </a:p>
          <a:p>
            <a:pPr marL="0" lvl="0" indent="0" algn="l" rtl="0">
              <a:spcBef>
                <a:spcPts val="1200"/>
              </a:spcBef>
              <a:spcAft>
                <a:spcPts val="1200"/>
              </a:spcAft>
              <a:buNone/>
            </a:pPr>
            <a:r>
              <a:rPr lang="hr" sz="3400" b="1">
                <a:solidFill>
                  <a:srgbClr val="FF0000"/>
                </a:solidFill>
              </a:rPr>
              <a:t>5 - CRVENA</a:t>
            </a:r>
            <a:endParaRPr sz="3400" b="1">
              <a:solidFill>
                <a:srgbClr val="FF0000"/>
              </a:solidFill>
            </a:endParaRPr>
          </a:p>
        </p:txBody>
      </p:sp>
      <p:pic>
        <p:nvPicPr>
          <p:cNvPr id="81" name="Google Shape;81;p17"/>
          <p:cNvPicPr preferRelativeResize="0"/>
          <p:nvPr/>
        </p:nvPicPr>
        <p:blipFill rotWithShape="1">
          <a:blip r:embed="rId3">
            <a:alphaModFix/>
          </a:blip>
          <a:srcRect l="-1329" r="1329"/>
          <a:stretch/>
        </p:blipFill>
        <p:spPr>
          <a:xfrm>
            <a:off x="4737525" y="53725"/>
            <a:ext cx="4258751" cy="49823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childTnLst>
                                </p:cTn>
                              </p:par>
                            </p:childTnLst>
                          </p:cTn>
                        </p:par>
                        <p:par>
                          <p:cTn id="8" fill="hold">
                            <p:stCondLst>
                              <p:cond delay="1000"/>
                            </p:stCondLst>
                            <p:childTnLst>
                              <p:par>
                                <p:cTn id="9" presetID="8" presetClass="emph" presetSubtype="0" fill="hold" nodeType="afterEffect">
                                  <p:stCondLst>
                                    <p:cond delay="0"/>
                                  </p:stCondLst>
                                  <p:childTnLst>
                                    <p:animRot by="-21600000">
                                      <p:cBhvr>
                                        <p:cTn id="10" dur="1000" fill="hold"/>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8"/>
          <p:cNvPicPr preferRelativeResize="0"/>
          <p:nvPr/>
        </p:nvPicPr>
        <p:blipFill>
          <a:blip r:embed="rId3">
            <a:alphaModFix/>
          </a:blip>
          <a:stretch>
            <a:fillRect/>
          </a:stretch>
        </p:blipFill>
        <p:spPr>
          <a:xfrm>
            <a:off x="1199100" y="276112"/>
            <a:ext cx="7005251" cy="45912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311700" y="445025"/>
            <a:ext cx="2683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hr" sz="3020" b="1">
                <a:latin typeface="Amaranth"/>
                <a:ea typeface="Amaranth"/>
                <a:cs typeface="Amaranth"/>
                <a:sym typeface="Amaranth"/>
              </a:rPr>
              <a:t>2.R ZADATAK</a:t>
            </a:r>
            <a:endParaRPr sz="3020" b="1">
              <a:latin typeface="Amaranth"/>
              <a:ea typeface="Amaranth"/>
              <a:cs typeface="Amaranth"/>
              <a:sym typeface="Amaranth"/>
            </a:endParaRPr>
          </a:p>
        </p:txBody>
      </p:sp>
      <p:sp>
        <p:nvSpPr>
          <p:cNvPr id="92" name="Google Shape;92;p19"/>
          <p:cNvSpPr txBox="1">
            <a:spLocks noGrp="1"/>
          </p:cNvSpPr>
          <p:nvPr>
            <p:ph type="body" idx="1"/>
          </p:nvPr>
        </p:nvSpPr>
        <p:spPr>
          <a:xfrm>
            <a:off x="311700" y="1152475"/>
            <a:ext cx="4442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hr" sz="2000" b="1" u="sng">
                <a:solidFill>
                  <a:schemeClr val="dk1"/>
                </a:solidFill>
              </a:rPr>
              <a:t>OBOJI KRIŽ - VITRAJ </a:t>
            </a:r>
            <a:endParaRPr sz="2000" b="1" u="sng">
              <a:solidFill>
                <a:schemeClr val="dk1"/>
              </a:solidFill>
            </a:endParaRPr>
          </a:p>
          <a:p>
            <a:pPr marL="0" lvl="0" indent="0" algn="l" rtl="0">
              <a:spcBef>
                <a:spcPts val="1200"/>
              </a:spcBef>
              <a:spcAft>
                <a:spcPts val="1200"/>
              </a:spcAft>
              <a:buNone/>
            </a:pPr>
            <a:r>
              <a:rPr lang="hr" sz="2000" b="1" u="sng">
                <a:solidFill>
                  <a:schemeClr val="dk1"/>
                </a:solidFill>
              </a:rPr>
              <a:t>PREMA ŽELJI</a:t>
            </a:r>
            <a:endParaRPr sz="2600" b="1" u="sng">
              <a:solidFill>
                <a:schemeClr val="dk1"/>
              </a:solidFill>
            </a:endParaRPr>
          </a:p>
        </p:txBody>
      </p:sp>
      <p:pic>
        <p:nvPicPr>
          <p:cNvPr id="93" name="Google Shape;93;p19"/>
          <p:cNvPicPr preferRelativeResize="0"/>
          <p:nvPr/>
        </p:nvPicPr>
        <p:blipFill>
          <a:blip r:embed="rId3">
            <a:alphaModFix/>
          </a:blip>
          <a:stretch>
            <a:fillRect/>
          </a:stretch>
        </p:blipFill>
        <p:spPr>
          <a:xfrm>
            <a:off x="1079075" y="2314550"/>
            <a:ext cx="1840000" cy="2506649"/>
          </a:xfrm>
          <a:prstGeom prst="rect">
            <a:avLst/>
          </a:prstGeom>
          <a:noFill/>
          <a:ln>
            <a:noFill/>
          </a:ln>
        </p:spPr>
      </p:pic>
      <p:pic>
        <p:nvPicPr>
          <p:cNvPr id="94" name="Google Shape;94;p19"/>
          <p:cNvPicPr preferRelativeResize="0"/>
          <p:nvPr/>
        </p:nvPicPr>
        <p:blipFill>
          <a:blip r:embed="rId4">
            <a:alphaModFix/>
          </a:blip>
          <a:stretch>
            <a:fillRect/>
          </a:stretch>
        </p:blipFill>
        <p:spPr>
          <a:xfrm>
            <a:off x="4906500" y="152400"/>
            <a:ext cx="3629027" cy="4838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9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3">
            <a:alphaModFix/>
          </a:blip>
          <a:srcRect t="8650"/>
          <a:stretch/>
        </p:blipFill>
        <p:spPr>
          <a:xfrm>
            <a:off x="1143000" y="82125"/>
            <a:ext cx="6857999" cy="46984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xfrm>
            <a:off x="311700" y="445025"/>
            <a:ext cx="2481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hr" sz="2720" b="1">
                <a:latin typeface="Amaranth"/>
                <a:ea typeface="Amaranth"/>
                <a:cs typeface="Amaranth"/>
                <a:sym typeface="Amaranth"/>
              </a:rPr>
              <a:t>3.R ZADATAK</a:t>
            </a:r>
            <a:endParaRPr sz="2720" b="1">
              <a:latin typeface="Amaranth"/>
              <a:ea typeface="Amaranth"/>
              <a:cs typeface="Amaranth"/>
              <a:sym typeface="Amaranth"/>
            </a:endParaRPr>
          </a:p>
        </p:txBody>
      </p:sp>
      <p:sp>
        <p:nvSpPr>
          <p:cNvPr id="105" name="Google Shape;105;p21"/>
          <p:cNvSpPr txBox="1">
            <a:spLocks noGrp="1"/>
          </p:cNvSpPr>
          <p:nvPr>
            <p:ph type="body" idx="1"/>
          </p:nvPr>
        </p:nvSpPr>
        <p:spPr>
          <a:xfrm>
            <a:off x="311700" y="1152475"/>
            <a:ext cx="35427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1200"/>
              </a:spcAft>
              <a:buNone/>
            </a:pPr>
            <a:r>
              <a:rPr lang="hr" sz="2100" b="1">
                <a:solidFill>
                  <a:schemeClr val="dk1"/>
                </a:solidFill>
                <a:latin typeface="ABeeZee"/>
                <a:ea typeface="ABeeZee"/>
                <a:cs typeface="ABeeZee"/>
                <a:sym typeface="ABeeZee"/>
              </a:rPr>
              <a:t>Nacrtaj križ u tehnici sijenčanja, posluži se samo običnom olovkom.</a:t>
            </a:r>
            <a:endParaRPr sz="2100" b="1">
              <a:solidFill>
                <a:schemeClr val="dk1"/>
              </a:solidFill>
              <a:latin typeface="ABeeZee"/>
              <a:ea typeface="ABeeZee"/>
              <a:cs typeface="ABeeZee"/>
              <a:sym typeface="ABeeZee"/>
            </a:endParaRPr>
          </a:p>
        </p:txBody>
      </p:sp>
      <p:pic>
        <p:nvPicPr>
          <p:cNvPr id="106" name="Google Shape;106;p21"/>
          <p:cNvPicPr preferRelativeResize="0"/>
          <p:nvPr/>
        </p:nvPicPr>
        <p:blipFill>
          <a:blip r:embed="rId3">
            <a:alphaModFix/>
          </a:blip>
          <a:stretch>
            <a:fillRect/>
          </a:stretch>
        </p:blipFill>
        <p:spPr>
          <a:xfrm>
            <a:off x="6840425" y="1152475"/>
            <a:ext cx="1770550" cy="2779900"/>
          </a:xfrm>
          <a:prstGeom prst="rect">
            <a:avLst/>
          </a:prstGeom>
          <a:noFill/>
          <a:ln>
            <a:noFill/>
          </a:ln>
        </p:spPr>
      </p:pic>
      <p:pic>
        <p:nvPicPr>
          <p:cNvPr id="107" name="Google Shape;107;p21"/>
          <p:cNvPicPr preferRelativeResize="0"/>
          <p:nvPr/>
        </p:nvPicPr>
        <p:blipFill>
          <a:blip r:embed="rId4">
            <a:alphaModFix/>
          </a:blip>
          <a:stretch>
            <a:fillRect/>
          </a:stretch>
        </p:blipFill>
        <p:spPr>
          <a:xfrm>
            <a:off x="3719925" y="1152475"/>
            <a:ext cx="2779900" cy="2779900"/>
          </a:xfrm>
          <a:prstGeom prst="rect">
            <a:avLst/>
          </a:prstGeom>
          <a:noFill/>
          <a:ln>
            <a:noFill/>
          </a:ln>
        </p:spPr>
      </p:pic>
      <p:pic>
        <p:nvPicPr>
          <p:cNvPr id="108" name="Google Shape;108;p21"/>
          <p:cNvPicPr preferRelativeResize="0"/>
          <p:nvPr/>
        </p:nvPicPr>
        <p:blipFill>
          <a:blip r:embed="rId5">
            <a:alphaModFix/>
          </a:blip>
          <a:stretch>
            <a:fillRect/>
          </a:stretch>
        </p:blipFill>
        <p:spPr>
          <a:xfrm>
            <a:off x="786750" y="2699325"/>
            <a:ext cx="2006550" cy="2006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1000" fill="hold"/>
                                        <p:tgtEl>
                                          <p:spTgt spid="104"/>
                                        </p:tgtEl>
                                        <p:attrNameLst>
                                          <p:attrName>r</p:attrName>
                                        </p:attrNameLst>
                                      </p:cBhvr>
                                    </p:animRot>
                                  </p:childTnLst>
                                </p:cTn>
                              </p:par>
                            </p:childTnLst>
                          </p:cTn>
                        </p:par>
                        <p:par>
                          <p:cTn id="7" fill="hold">
                            <p:stCondLst>
                              <p:cond delay="1000"/>
                            </p:stCondLst>
                            <p:childTnLst>
                              <p:par>
                                <p:cTn id="8" presetID="10" presetClass="entr" presetSubtype="0" fill="hold" nodeType="after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2600"/>
                                        <p:tgtEl>
                                          <p:spTgt spid="108"/>
                                        </p:tgtEl>
                                      </p:cBhvr>
                                    </p:animEffect>
                                  </p:childTnLst>
                                </p:cTn>
                              </p:par>
                            </p:childTnLst>
                          </p:cTn>
                        </p:par>
                        <p:par>
                          <p:cTn id="11" fill="hold">
                            <p:stCondLst>
                              <p:cond delay="3600"/>
                            </p:stCondLst>
                            <p:childTnLst>
                              <p:par>
                                <p:cTn id="12" presetID="10" presetClass="entr" presetSubtype="0" fill="hold" nodeType="afterEffect">
                                  <p:stCondLst>
                                    <p:cond delay="0"/>
                                  </p:stCondLst>
                                  <p:childTnLst>
                                    <p:set>
                                      <p:cBhvr>
                                        <p:cTn id="13" dur="1" fill="hold">
                                          <p:stCondLst>
                                            <p:cond delay="0"/>
                                          </p:stCondLst>
                                        </p:cTn>
                                        <p:tgtEl>
                                          <p:spTgt spid="107"/>
                                        </p:tgtEl>
                                        <p:attrNameLst>
                                          <p:attrName>style.visibility</p:attrName>
                                        </p:attrNameLst>
                                      </p:cBhvr>
                                      <p:to>
                                        <p:strVal val="visible"/>
                                      </p:to>
                                    </p:set>
                                    <p:animEffect transition="in" filter="fade">
                                      <p:cBhvr>
                                        <p:cTn id="14" dur="2500"/>
                                        <p:tgtEl>
                                          <p:spTgt spid="107"/>
                                        </p:tgtEl>
                                      </p:cBhvr>
                                    </p:animEffect>
                                  </p:childTnLst>
                                </p:cTn>
                              </p:par>
                            </p:childTnLst>
                          </p:cTn>
                        </p:par>
                        <p:par>
                          <p:cTn id="15" fill="hold">
                            <p:stCondLst>
                              <p:cond delay="6100"/>
                            </p:stCondLst>
                            <p:childTnLst>
                              <p:par>
                                <p:cTn id="16" presetID="10" presetClass="entr" presetSubtype="0" fill="hold" nodeType="after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28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391</Words>
  <Application>Microsoft Office PowerPoint</Application>
  <PresentationFormat>Prikaz na zaslonu (16:9)</PresentationFormat>
  <Paragraphs>58</Paragraphs>
  <Slides>22</Slides>
  <Notes>22</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22</vt:i4>
      </vt:variant>
    </vt:vector>
  </HeadingPairs>
  <TitlesOfParts>
    <vt:vector size="28" baseType="lpstr">
      <vt:lpstr>Amaranth</vt:lpstr>
      <vt:lpstr>Arial</vt:lpstr>
      <vt:lpstr>Times New Roman</vt:lpstr>
      <vt:lpstr>ABeeZee</vt:lpstr>
      <vt:lpstr>Comic Sans MS</vt:lpstr>
      <vt:lpstr>Simple Light</vt:lpstr>
      <vt:lpstr>UZVIŠENJE SVETOG KRIŽA</vt:lpstr>
      <vt:lpstr>Molitva križu</vt:lpstr>
      <vt:lpstr>BLAGDAN UZVIŠENJA SVETOG KRIŽA</vt:lpstr>
      <vt:lpstr>PowerPoint prezentacija</vt:lpstr>
      <vt:lpstr>1.R ZADATAK</vt:lpstr>
      <vt:lpstr>PowerPoint prezentacija</vt:lpstr>
      <vt:lpstr>2.R ZADATAK</vt:lpstr>
      <vt:lpstr>PowerPoint prezentacija</vt:lpstr>
      <vt:lpstr>3.R ZADATAK</vt:lpstr>
      <vt:lpstr>PowerPoint prezentacija</vt:lpstr>
      <vt:lpstr>PowerPoint prezentacija</vt:lpstr>
      <vt:lpstr>PowerPoint prezentacija</vt:lpstr>
      <vt:lpstr>Na sredinu bilježnice napiši riječ križ i napravi mentalnu mapu sa riječima koje te podsjećaju na tu riječ:</vt:lpstr>
      <vt:lpstr>4.r ZADATAK</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Korisnik</dc:creator>
  <cp:lastModifiedBy>Katarina Paić</cp:lastModifiedBy>
  <cp:revision>1</cp:revision>
  <dcterms:modified xsi:type="dcterms:W3CDTF">2024-09-12T09:21:24Z</dcterms:modified>
</cp:coreProperties>
</file>